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07" r:id="rId5"/>
  </p:sldIdLst>
  <p:sldSz cx="12192000" cy="6858000"/>
  <p:notesSz cx="6735763" cy="9866313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wa KANAI" initials="MK" lastIdx="1" clrIdx="0">
    <p:extLst>
      <p:ext uri="{19B8F6BF-5375-455C-9EA6-DF929625EA0E}">
        <p15:presenceInfo xmlns:p15="http://schemas.microsoft.com/office/powerpoint/2012/main" userId="S-1-5-21-3750469678-2469261091-2607287669-4325" providerId="AD"/>
      </p:ext>
    </p:extLst>
  </p:cmAuthor>
  <p:cmAuthor id="2" name="百田 顕児" initials="百田" lastIdx="1" clrIdx="1">
    <p:extLst>
      <p:ext uri="{19B8F6BF-5375-455C-9EA6-DF929625EA0E}">
        <p15:presenceInfo xmlns:p15="http://schemas.microsoft.com/office/powerpoint/2012/main" userId="S-1-12-1-8545426-1210261987-986032771-29456552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66FF"/>
    <a:srgbClr val="9999FF"/>
    <a:srgbClr val="FFB685"/>
    <a:srgbClr val="FFC489"/>
    <a:srgbClr val="FFCC99"/>
    <a:srgbClr val="FF3670"/>
    <a:srgbClr val="FF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C129AE-AF90-E4CF-BBFD-93ED5A94ED9A}" v="8" dt="2025-05-29T02:32:39.0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tsuhiro Hamano_濱野 充宏" userId="S::522103@gakken.co.jp::333a5d21-b9bf-406a-9ac3-dddf1dc106e9" providerId="AD" clId="Web-{71C129AE-AF90-E4CF-BBFD-93ED5A94ED9A}"/>
    <pc:docChg chg="modSld">
      <pc:chgData name="Mitsuhiro Hamano_濱野 充宏" userId="S::522103@gakken.co.jp::333a5d21-b9bf-406a-9ac3-dddf1dc106e9" providerId="AD" clId="Web-{71C129AE-AF90-E4CF-BBFD-93ED5A94ED9A}" dt="2025-05-29T02:32:36.526" v="2" actId="20577"/>
      <pc:docMkLst>
        <pc:docMk/>
      </pc:docMkLst>
      <pc:sldChg chg="modSp">
        <pc:chgData name="Mitsuhiro Hamano_濱野 充宏" userId="S::522103@gakken.co.jp::333a5d21-b9bf-406a-9ac3-dddf1dc106e9" providerId="AD" clId="Web-{71C129AE-AF90-E4CF-BBFD-93ED5A94ED9A}" dt="2025-05-29T02:32:36.526" v="2" actId="20577"/>
        <pc:sldMkLst>
          <pc:docMk/>
          <pc:sldMk cId="322320136" sldId="2507"/>
        </pc:sldMkLst>
        <pc:spChg chg="mod">
          <ac:chgData name="Mitsuhiro Hamano_濱野 充宏" userId="S::522103@gakken.co.jp::333a5d21-b9bf-406a-9ac3-dddf1dc106e9" providerId="AD" clId="Web-{71C129AE-AF90-E4CF-BBFD-93ED5A94ED9A}" dt="2025-05-29T02:32:36.526" v="2" actId="20577"/>
          <ac:spMkLst>
            <pc:docMk/>
            <pc:sldMk cId="322320136" sldId="2507"/>
            <ac:spMk id="28" creationId="{00000000-0000-0000-0000-000000000000}"/>
          </ac:spMkLst>
        </pc:spChg>
      </pc:sldChg>
    </pc:docChg>
  </pc:docChgLst>
  <pc:docChgLst>
    <pc:chgData name="濱野　充宏" clId="Web-{E59F6E4D-3670-4724-B39F-FC358EBCA323}"/>
    <pc:docChg chg="modSld">
      <pc:chgData name="濱野　充宏" userId="" providerId="" clId="Web-{E59F6E4D-3670-4724-B39F-FC358EBCA323}" dt="2024-02-12T23:58:37.371" v="0"/>
      <pc:docMkLst>
        <pc:docMk/>
      </pc:docMkLst>
      <pc:sldChg chg="delSp">
        <pc:chgData name="濱野　充宏" userId="" providerId="" clId="Web-{E59F6E4D-3670-4724-B39F-FC358EBCA323}" dt="2024-02-12T23:58:37.371" v="0"/>
        <pc:sldMkLst>
          <pc:docMk/>
          <pc:sldMk cId="3631818108" sldId="834"/>
        </pc:sldMkLst>
        <pc:picChg chg="del">
          <ac:chgData name="濱野　充宏" userId="" providerId="" clId="Web-{E59F6E4D-3670-4724-B39F-FC358EBCA323}" dt="2024-02-12T23:58:37.371" v="0"/>
          <ac:picMkLst>
            <pc:docMk/>
            <pc:sldMk cId="3631818108" sldId="834"/>
            <ac:picMk id="430084" creationId="{1C567318-D393-749E-0879-261464D1240C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92BFA-8DCD-D64F-AD6B-066BE56AB471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B303-A4A3-B04C-8A18-D4DF7DA96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0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3422666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プレースホルダー 12">
            <a:extLst>
              <a:ext uri="{FF2B5EF4-FFF2-40B4-BE49-F238E27FC236}">
                <a16:creationId xmlns:a16="http://schemas.microsoft.com/office/drawing/2014/main" id="{9A4A6FC3-853C-7262-C246-DE88BBFBC9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43354" y="4028792"/>
            <a:ext cx="10105292" cy="1317758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3" name="テキスト プレースホルダー 12">
            <a:extLst>
              <a:ext uri="{FF2B5EF4-FFF2-40B4-BE49-F238E27FC236}">
                <a16:creationId xmlns:a16="http://schemas.microsoft.com/office/drawing/2014/main" id="{8D36882E-55A7-0845-1514-2620007BB1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640" y="997527"/>
            <a:ext cx="11094720" cy="264398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6000" b="1"/>
            </a:lvl1pPr>
          </a:lstStyle>
          <a:p>
            <a:pPr lvl="0"/>
            <a:endParaRPr kumimoji="1"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112C7B8-D0D1-BC70-4A4C-B6455345FFF9}"/>
              </a:ext>
            </a:extLst>
          </p:cNvPr>
          <p:cNvCxnSpPr>
            <a:cxnSpLocks/>
          </p:cNvCxnSpPr>
          <p:nvPr userDrawn="1"/>
        </p:nvCxnSpPr>
        <p:spPr>
          <a:xfrm>
            <a:off x="997793" y="3695971"/>
            <a:ext cx="101843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983D0958-32DB-560A-A416-B71D622AF5E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42334" y="327371"/>
            <a:ext cx="1649428" cy="35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92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アスピレーション&amp;行動指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61532191-7C81-CB0F-CDD9-47584AEA066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635428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1532191-7C81-CB0F-CDD9-47584AEA06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7105A640-297E-E2C3-0E4E-BA8ACDD7EA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CFEE79E-77B3-3DF4-8BF0-BB347BDDF34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99257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CFEE79E-77B3-3DF4-8BF0-BB347BDDF3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図 22">
            <a:extLst>
              <a:ext uri="{FF2B5EF4-FFF2-40B4-BE49-F238E27FC236}">
                <a16:creationId xmlns:a16="http://schemas.microsoft.com/office/drawing/2014/main" id="{932C37B6-47F8-199D-32F4-9BE0AC23381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CF975-ECEC-2247-FC41-30E5CAFA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8398"/>
            <a:ext cx="2743200" cy="302821"/>
          </a:xfrm>
        </p:spPr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AB073500-E457-3CB8-477F-34A28EFAE5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6757" y="1900052"/>
            <a:ext cx="9940953" cy="4301050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4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indent="-457200">
              <a:buFont typeface="+mj-ea"/>
              <a:buAutoNum type="circleNumDbPlain"/>
              <a:defRPr sz="2000" b="1" i="0">
                <a:latin typeface="Yu Gothic" panose="020B0400000000000000" pitchFamily="34" charset="-128"/>
                <a:ea typeface="Yu Gothic" panose="020B0400000000000000" pitchFamily="34" charset="-128"/>
              </a:defRPr>
            </a:lvl2pPr>
            <a:lvl3pPr marL="1257300" indent="-342900">
              <a:buFont typeface="+mj-lt"/>
              <a:buAutoNum type="alphaUcParenR"/>
              <a:defRPr sz="1800" b="1" i="0">
                <a:latin typeface="Yu Gothic" panose="020B0400000000000000" pitchFamily="34" charset="-128"/>
                <a:ea typeface="Yu Gothic" panose="020B0400000000000000" pitchFamily="34" charset="-128"/>
              </a:defRPr>
            </a:lvl3pPr>
            <a:lvl4pPr marL="1714500" indent="-342900">
              <a:buFont typeface="+mj-lt"/>
              <a:buAutoNum type="alphaLcPeriod"/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4pPr>
            <a:lvl5pPr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A30BE08-F407-534B-2CFB-E5A69CE5BAE3}"/>
              </a:ext>
            </a:extLst>
          </p:cNvPr>
          <p:cNvCxnSpPr>
            <a:cxnSpLocks/>
          </p:cNvCxnSpPr>
          <p:nvPr userDrawn="1"/>
        </p:nvCxnSpPr>
        <p:spPr>
          <a:xfrm>
            <a:off x="1121605" y="1772169"/>
            <a:ext cx="99512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3EB8DA82-F4A4-FF4B-4500-7628D0B3C8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3791" y="1149350"/>
            <a:ext cx="10008066" cy="620713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kumimoji="1" lang="ja-JP" altLang="en-US"/>
              <a:t>テキストを入力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C608D2-3A99-7416-4B9D-AFDB3471F509}"/>
              </a:ext>
            </a:extLst>
          </p:cNvPr>
          <p:cNvSpPr txBox="1"/>
          <p:nvPr userDrawn="1"/>
        </p:nvSpPr>
        <p:spPr>
          <a:xfrm>
            <a:off x="11227426" y="6573442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860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49823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図 20">
            <a:extLst>
              <a:ext uri="{FF2B5EF4-FFF2-40B4-BE49-F238E27FC236}">
                <a16:creationId xmlns:a16="http://schemas.microsoft.com/office/drawing/2014/main" id="{F603AD27-EBD9-FC37-F3E3-6E9986F782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32D8F8-24A7-99FF-704A-E36F0C41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/>
          <a:p>
            <a:fld id="{9514CC61-35BD-254E-A3BD-899B3B3F7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テキスト プレースホルダー 12">
            <a:extLst>
              <a:ext uri="{FF2B5EF4-FFF2-40B4-BE49-F238E27FC236}">
                <a16:creationId xmlns:a16="http://schemas.microsoft.com/office/drawing/2014/main" id="{AF17EA12-F5AA-7F29-C35B-079331D255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27100" y="2255817"/>
            <a:ext cx="10337800" cy="1281874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5400" b="1"/>
            </a:lvl1pPr>
          </a:lstStyle>
          <a:p>
            <a:pPr lvl="0"/>
            <a:endParaRPr kumimoji="1" lang="en-US" altLang="ja-JP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1C8CAC-2717-E065-2FF5-9CBD3BB9D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3882737"/>
            <a:ext cx="9956800" cy="138857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DBD267B-94B8-BB27-D008-F5DACE754412}"/>
              </a:ext>
            </a:extLst>
          </p:cNvPr>
          <p:cNvCxnSpPr>
            <a:cxnSpLocks/>
          </p:cNvCxnSpPr>
          <p:nvPr userDrawn="1"/>
        </p:nvCxnSpPr>
        <p:spPr>
          <a:xfrm>
            <a:off x="1028700" y="3671725"/>
            <a:ext cx="1013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7730DD-C767-EC8C-5B87-92FDDCE9BF22}"/>
              </a:ext>
            </a:extLst>
          </p:cNvPr>
          <p:cNvSpPr txBox="1"/>
          <p:nvPr userDrawn="1"/>
        </p:nvSpPr>
        <p:spPr>
          <a:xfrm>
            <a:off x="11227426" y="6583274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246129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C67C1ABC-DCB5-F535-B67A-63597E108AF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1C20-192E-A73C-21EC-1D6E3522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291" y="257550"/>
            <a:ext cx="10723418" cy="539336"/>
          </a:xfrm>
        </p:spPr>
        <p:txBody>
          <a:bodyPr vert="horz">
            <a:noAutofit/>
          </a:bodyPr>
          <a:lstStyle>
            <a:lvl1pPr>
              <a:defRPr sz="32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15E017-9CE9-3D71-3BEB-1A12E2416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154"/>
            <a:ext cx="10515600" cy="512780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DDFD72-1458-4D44-E7E0-C0394216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D4A8933-C198-4A82-8269-F767FE8B43CF}"/>
              </a:ext>
            </a:extLst>
          </p:cNvPr>
          <p:cNvCxnSpPr>
            <a:cxnSpLocks/>
          </p:cNvCxnSpPr>
          <p:nvPr userDrawn="1"/>
        </p:nvCxnSpPr>
        <p:spPr>
          <a:xfrm>
            <a:off x="696000" y="778001"/>
            <a:ext cx="10800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AAA3133-29CB-1C39-A8DA-3090EC061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378175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スライド" r:id="rId5" imgW="7772400" imgH="10058400" progId="TCLayout.ActiveDocument.1">
                  <p:embed/>
                </p:oleObj>
              </mc:Choice>
              <mc:Fallback>
                <p:oleObj name="think-cellスライド" r:id="rId5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AAA3133-29CB-1C39-A8DA-3090EC061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9DE730-A007-BA32-1A00-8E774A5D5D7D}"/>
              </a:ext>
            </a:extLst>
          </p:cNvPr>
          <p:cNvSpPr txBox="1"/>
          <p:nvPr userDrawn="1"/>
        </p:nvSpPr>
        <p:spPr>
          <a:xfrm>
            <a:off x="11227426" y="6572257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>
                <a:solidFill>
                  <a:schemeClr val="bg1"/>
                </a:solidFill>
              </a:rPr>
              <a:pPr algn="r"/>
              <a:t>‹#›</a:t>
            </a:fld>
            <a:endParaRPr kumimoji="1" lang="ja-JP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4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4A81D426-DF47-492E-4BAC-1676ED3E92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5494417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A81D426-DF47-492E-4BAC-1676ED3E92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A3B6F5-39EA-6FCA-0511-0E7372B34ED0}"/>
              </a:ext>
            </a:extLst>
          </p:cNvPr>
          <p:cNvSpPr txBox="1"/>
          <p:nvPr userDrawn="1"/>
        </p:nvSpPr>
        <p:spPr>
          <a:xfrm>
            <a:off x="9282545" y="6600349"/>
            <a:ext cx="29094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b="0">
                <a:solidFill>
                  <a:schemeClr val="bg1"/>
                </a:solidFill>
              </a:rPr>
              <a:t>Gakken</a:t>
            </a:r>
            <a:endParaRPr kumimoji="1" lang="ja-JP" altLang="en-US" sz="1000" b="0">
              <a:solidFill>
                <a:schemeClr val="bg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C52A6DC-96CC-0456-E0B2-677DBAD6AF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36737" y="2918991"/>
            <a:ext cx="3118526" cy="102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21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15A8A8-70CA-5B02-5B0A-0E1D76E0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8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C28EF9D-12C2-38BF-B361-A184D9AA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50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B5-B0B8-E7D4-321A-E350D4D6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57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2" y="53625"/>
            <a:ext cx="10913197" cy="641398"/>
          </a:xfrm>
        </p:spPr>
        <p:txBody>
          <a:bodyPr anchor="b" anchorCtr="0"/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cxnSp>
        <p:nvCxnSpPr>
          <p:cNvPr id="16" name="直線コネクタ 15"/>
          <p:cNvCxnSpPr/>
          <p:nvPr userDrawn="1"/>
        </p:nvCxnSpPr>
        <p:spPr>
          <a:xfrm>
            <a:off x="582802" y="773705"/>
            <a:ext cx="11026397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Box 13"/>
          <p:cNvSpPr txBox="1">
            <a:spLocks noChangeArrowheads="1"/>
          </p:cNvSpPr>
          <p:nvPr userDrawn="1"/>
        </p:nvSpPr>
        <p:spPr bwMode="auto">
          <a:xfrm>
            <a:off x="7956207" y="6513000"/>
            <a:ext cx="314960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メイリオ"/>
                <a:cs typeface="+mn-cs"/>
              </a:rPr>
              <a:t>©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Gakken</a:t>
            </a:r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582804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図 14" descr="gakken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72706" y="6443548"/>
            <a:ext cx="977789" cy="21768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 userDrawn="1"/>
        </p:nvSpPr>
        <p:spPr>
          <a:xfrm>
            <a:off x="11495999" y="6454006"/>
            <a:ext cx="696001" cy="207225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EA146-AC33-4D4C-BECA-41104911C27E}" type="slidenum">
              <a:rPr kumimoji="0" lang="en-US" altLang="ja-JP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MS P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04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1" y="228600"/>
            <a:ext cx="10936083" cy="641398"/>
          </a:xfrm>
          <a:prstGeom prst="rect">
            <a:avLst/>
          </a:prstGeom>
        </p:spPr>
        <p:txBody>
          <a:bodyPr anchor="b" anchorCtr="0"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2800" y="1054272"/>
            <a:ext cx="10936083" cy="10298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 marL="9144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 marL="13716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 marL="18288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endParaRPr lang="ja-JP" altLang="en-US"/>
          </a:p>
        </p:txBody>
      </p:sp>
      <p:pic>
        <p:nvPicPr>
          <p:cNvPr id="11" name="図 10" descr="gakk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800" y="6540186"/>
            <a:ext cx="1078029" cy="179998"/>
          </a:xfrm>
          <a:prstGeom prst="rect">
            <a:avLst/>
          </a:prstGeom>
        </p:spPr>
      </p:pic>
      <p:cxnSp>
        <p:nvCxnSpPr>
          <p:cNvPr id="16" name="直線コネクタ 15"/>
          <p:cNvCxnSpPr/>
          <p:nvPr userDrawn="1"/>
        </p:nvCxnSpPr>
        <p:spPr>
          <a:xfrm>
            <a:off x="582802" y="944610"/>
            <a:ext cx="11026397" cy="1588"/>
          </a:xfrm>
          <a:prstGeom prst="line">
            <a:avLst/>
          </a:prstGeom>
          <a:ln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582802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926A0C72-54BF-8A4F-8126-49C0DF575A07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3120972" y="5803729"/>
            <a:ext cx="8534400" cy="525915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1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E109AE45-8A33-434F-AB1E-3DF6C2BF8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5520" y="6540186"/>
            <a:ext cx="8832981" cy="287998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Page</a:t>
            </a:r>
            <a:fld id="{351D1D28-91AB-4106-A3D5-EA47BE4E1DA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430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6F5467A-0022-DD28-3C58-4094F6379E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80158591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スライド" r:id="rId13" imgW="7772400" imgH="10058400" progId="TCLayout.ActiveDocument.1">
                  <p:embed/>
                </p:oleObj>
              </mc:Choice>
              <mc:Fallback>
                <p:oleObj name="think-cellスライド" r:id="rId13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6F5467A-0022-DD28-3C58-4094F6379E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2B9E23-0E43-538C-6C20-2609533D5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22" y="365125"/>
            <a:ext cx="111649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0B7E3B-B6FE-E031-46C2-4E1C6CA1D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522" y="1825625"/>
            <a:ext cx="111649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107B6C-3700-4219-69A5-9CFC1D671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5089" y="6555179"/>
            <a:ext cx="2743200" cy="3028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128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66" r:id="rId4"/>
    <p:sldLayoutId id="2147483650" r:id="rId5"/>
    <p:sldLayoutId id="2147483675" r:id="rId6"/>
    <p:sldLayoutId id="2147483655" r:id="rId7"/>
    <p:sldLayoutId id="2147483676" r:id="rId8"/>
    <p:sldLayoutId id="214748367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48844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スライド" r:id="rId4" imgW="639" imgH="639" progId="TCLayout.ActiveDocument.1">
                  <p:embed/>
                </p:oleObj>
              </mc:Choice>
              <mc:Fallback>
                <p:oleObj name="think-cellスライド" r:id="rId4" imgW="639" imgH="639" progId="TCLayout.ActiveDocument.1">
                  <p:embed/>
                  <p:pic>
                    <p:nvPicPr>
                      <p:cNvPr id="2" name="think-cell data - do not delete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角丸四角形 3"/>
          <p:cNvSpPr/>
          <p:nvPr/>
        </p:nvSpPr>
        <p:spPr>
          <a:xfrm>
            <a:off x="6205608" y="3941450"/>
            <a:ext cx="5836450" cy="2550790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734290" y="257550"/>
            <a:ext cx="8809103" cy="539336"/>
          </a:xfrm>
        </p:spPr>
        <p:txBody>
          <a:bodyPr vert="horz"/>
          <a:lstStyle/>
          <a:p>
            <a:r>
              <a:rPr lang="en-US" altLang="ja-JP" dirty="0"/>
              <a:t>Application Form</a:t>
            </a:r>
            <a:r>
              <a:rPr lang="ja-JP" altLang="en-US" dirty="0" smtClean="0"/>
              <a:t>（</a:t>
            </a:r>
            <a:r>
              <a:rPr lang="en-US" altLang="ja-JP" dirty="0" smtClean="0"/>
              <a:t>Open Category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02653" y="1631095"/>
            <a:ext cx="546569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1"/>
              <a:t>Free format for Idea overview, Values for customer, Business plan and Any remarkable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1"/>
              <a:t>Appendix can be attached within 5 pages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6263405" y="929666"/>
            <a:ext cx="47388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/>
              <a:t>■</a:t>
            </a:r>
            <a:r>
              <a:rPr lang="en-US" altLang="ja-JP" sz="1400" b="1" u="sng"/>
              <a:t>Business area / Market / Customer analysis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6398856" y="1414715"/>
            <a:ext cx="5569460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sz="1000" b="1"/>
              <a:t>□ Infants and toddlers □ Elementary and junior high school students □ High school, university and vocational school students □ Adults □ Seniors□ Companies and local governments □ Global □ Others (</a:t>
            </a:r>
            <a:r>
              <a:rPr lang="ja-JP" altLang="en-US" sz="1000" b="1"/>
              <a:t>　　　　　　　　　　　　　　                                     </a:t>
            </a:r>
            <a:r>
              <a:rPr lang="en-US" altLang="ja-JP" sz="1000" b="1"/>
              <a:t>)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6394981" y="2041630"/>
            <a:ext cx="5674948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sz="1000" b="1">
                <a:solidFill>
                  <a:schemeClr val="accent2"/>
                </a:solidFill>
              </a:rPr>
              <a:t>※If you would like to be matched with a specific Gakken Group company, please describe it here.</a:t>
            </a:r>
            <a:r>
              <a:rPr lang="ja-JP" altLang="en-US" sz="1000" b="1">
                <a:solidFill>
                  <a:schemeClr val="accent2"/>
                </a:solidFill>
              </a:rPr>
              <a:t>（　　　　　　　　　　　　　　　　　　　　　　　　　　　　　　　）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6263404" y="3960333"/>
            <a:ext cx="57786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/>
              <a:t>■</a:t>
            </a:r>
            <a:r>
              <a:rPr lang="en-US" altLang="ja-JP" sz="1400" b="1" u="sng"/>
              <a:t>Company name / Organization name / Individual name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6338397" y="1219657"/>
            <a:ext cx="5558647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>
                <a:solidFill>
                  <a:schemeClr val="bg1"/>
                </a:solidFill>
              </a:rPr>
              <a:t>①</a:t>
            </a:r>
            <a:r>
              <a:rPr lang="en-US" altLang="ja-JP" sz="1100" b="1">
                <a:solidFill>
                  <a:schemeClr val="bg1"/>
                </a:solidFill>
              </a:rPr>
              <a:t>Please select the subject you are interested in</a:t>
            </a:r>
            <a:r>
              <a:rPr lang="en-US" altLang="ja-JP" sz="800" b="1">
                <a:solidFill>
                  <a:schemeClr val="bg1"/>
                </a:solidFill>
              </a:rPr>
              <a:t> </a:t>
            </a:r>
            <a:r>
              <a:rPr lang="en-US" altLang="ja-JP" sz="1000" b="1">
                <a:solidFill>
                  <a:schemeClr val="bg1"/>
                </a:solidFill>
              </a:rPr>
              <a:t>(multiple selections possible)</a:t>
            </a:r>
            <a:endParaRPr lang="en-US" altLang="ja-JP" sz="1400" b="1">
              <a:solidFill>
                <a:schemeClr val="bg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338397" y="2548226"/>
            <a:ext cx="5558647" cy="2424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>
                <a:solidFill>
                  <a:schemeClr val="bg1"/>
                </a:solidFill>
              </a:rPr>
              <a:t>②</a:t>
            </a:r>
            <a:r>
              <a:rPr lang="en-US" altLang="ja-JP" sz="1100" b="1">
                <a:solidFill>
                  <a:schemeClr val="bg1"/>
                </a:solidFill>
              </a:rPr>
              <a:t>Please identify the future outlook for your target market and social issues.</a:t>
            </a:r>
            <a:endParaRPr lang="ja-JP" altLang="en-US" sz="1100" b="1">
              <a:solidFill>
                <a:schemeClr val="bg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409729" y="4257197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>
                <a:solidFill>
                  <a:schemeClr val="bg1"/>
                </a:solidFill>
              </a:rPr>
              <a:t>③</a:t>
            </a:r>
            <a:r>
              <a:rPr lang="en-US" altLang="ja-JP" sz="1200" b="1">
                <a:solidFill>
                  <a:schemeClr val="bg1"/>
                </a:solidFill>
              </a:rPr>
              <a:t>Profile</a:t>
            </a:r>
            <a:endParaRPr lang="ja-JP" altLang="en-US" sz="1200" b="1">
              <a:solidFill>
                <a:schemeClr val="bg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409729" y="4964780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>
                <a:solidFill>
                  <a:schemeClr val="bg1"/>
                </a:solidFill>
              </a:rPr>
              <a:t>④</a:t>
            </a:r>
            <a:r>
              <a:rPr lang="en-US" altLang="ja-JP" sz="1200" b="1">
                <a:solidFill>
                  <a:schemeClr val="bg1"/>
                </a:solidFill>
              </a:rPr>
              <a:t>Vision / Values</a:t>
            </a:r>
            <a:endParaRPr lang="ja-JP" altLang="en-US" sz="1200" b="1">
              <a:solidFill>
                <a:schemeClr val="bg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409729" y="5693769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>
                <a:solidFill>
                  <a:schemeClr val="bg1"/>
                </a:solidFill>
              </a:rPr>
              <a:t>⑤</a:t>
            </a:r>
            <a:r>
              <a:rPr lang="en-US" altLang="ja-JP" sz="1200" b="1">
                <a:solidFill>
                  <a:schemeClr val="bg1"/>
                </a:solidFill>
              </a:rPr>
              <a:t>Current performance</a:t>
            </a:r>
            <a:r>
              <a:rPr lang="ja-JP" altLang="en-US" sz="1200" b="1">
                <a:solidFill>
                  <a:schemeClr val="bg1"/>
                </a:solidFill>
              </a:rPr>
              <a:t>　（</a:t>
            </a:r>
            <a:r>
              <a:rPr lang="en-US" altLang="ja-JP" sz="1200" b="1">
                <a:solidFill>
                  <a:schemeClr val="bg1"/>
                </a:solidFill>
              </a:rPr>
              <a:t>※Optional</a:t>
            </a:r>
            <a:r>
              <a:rPr lang="ja-JP" altLang="en-US" sz="1200" b="1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6409730" y="5900288"/>
            <a:ext cx="548731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050" b="1"/>
              <a:t>FY</a:t>
            </a:r>
            <a:r>
              <a:rPr lang="ja-JP" altLang="en-US" sz="1050" b="1"/>
              <a:t>2023：　　</a:t>
            </a:r>
            <a:r>
              <a:rPr lang="en-US" altLang="ja-JP" sz="1050" b="1"/>
              <a:t>Sales</a:t>
            </a:r>
            <a:r>
              <a:rPr lang="ja-JP" altLang="en-US" sz="1050" b="1"/>
              <a:t>：</a:t>
            </a:r>
            <a:r>
              <a:rPr lang="en-US" altLang="ja-JP" sz="1050" b="1"/>
              <a:t>$xx</a:t>
            </a:r>
            <a:r>
              <a:rPr lang="ja-JP" altLang="en-US" sz="1050" b="1"/>
              <a:t> </a:t>
            </a:r>
            <a:r>
              <a:rPr lang="en-US" altLang="ja-JP" sz="1050" b="1"/>
              <a:t>               /</a:t>
            </a:r>
            <a:r>
              <a:rPr lang="ja-JP" altLang="en-US" sz="1050" b="1"/>
              <a:t> </a:t>
            </a:r>
            <a:r>
              <a:rPr lang="en-US" altLang="ja-JP" sz="1050" b="1"/>
              <a:t>Operating Profit</a:t>
            </a:r>
            <a:r>
              <a:rPr lang="ja-JP" altLang="en-US" sz="1050" b="1"/>
              <a:t>：</a:t>
            </a:r>
            <a:r>
              <a:rPr lang="en-US" altLang="ja-JP" sz="1050" b="1"/>
              <a:t> $ xx</a:t>
            </a:r>
            <a:r>
              <a:rPr lang="ja-JP" altLang="en-US" sz="1050" b="1"/>
              <a:t>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050" b="1"/>
              <a:t>FY</a:t>
            </a:r>
            <a:r>
              <a:rPr lang="ja-JP" altLang="en-US" sz="1050" b="1"/>
              <a:t>2024：　　</a:t>
            </a:r>
            <a:r>
              <a:rPr lang="en-US" altLang="ja-JP" sz="1050" b="1"/>
              <a:t>Sales</a:t>
            </a:r>
            <a:r>
              <a:rPr lang="ja-JP" altLang="en-US" sz="1050" b="1"/>
              <a:t>：</a:t>
            </a:r>
            <a:r>
              <a:rPr lang="en-US" altLang="ja-JP" sz="1050" b="1"/>
              <a:t>$xx</a:t>
            </a:r>
            <a:r>
              <a:rPr lang="ja-JP" altLang="en-US" sz="1050" b="1"/>
              <a:t> </a:t>
            </a:r>
            <a:r>
              <a:rPr lang="en-US" altLang="ja-JP" sz="1050" b="1"/>
              <a:t>               /</a:t>
            </a:r>
            <a:r>
              <a:rPr lang="ja-JP" altLang="en-US" sz="1050" b="1"/>
              <a:t> </a:t>
            </a:r>
            <a:r>
              <a:rPr lang="en-US" altLang="ja-JP" sz="1050" b="1"/>
              <a:t>Operating Profit</a:t>
            </a:r>
            <a:r>
              <a:rPr lang="ja-JP" altLang="en-US" sz="1050" b="1"/>
              <a:t>：</a:t>
            </a:r>
            <a:r>
              <a:rPr lang="en-US" altLang="ja-JP" sz="1050" b="1"/>
              <a:t> $ xx</a:t>
            </a:r>
            <a:r>
              <a:rPr lang="ja-JP" altLang="en-US" sz="1050" b="1"/>
              <a:t>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050" b="1"/>
              <a:t>Number of Employees</a:t>
            </a:r>
            <a:r>
              <a:rPr lang="ja-JP" altLang="en-US" sz="1050" b="1"/>
              <a:t>：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6409729" y="4397350"/>
            <a:ext cx="5558587" cy="324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>
                <a:solidFill>
                  <a:schemeClr val="tx1"/>
                </a:solidFill>
              </a:rPr>
              <a:t>x</a:t>
            </a:r>
            <a:r>
              <a:rPr kumimoji="1" lang="en-US" altLang="ja-JP" sz="110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31" name="角丸四角形 3"/>
          <p:cNvSpPr/>
          <p:nvPr/>
        </p:nvSpPr>
        <p:spPr>
          <a:xfrm>
            <a:off x="170882" y="866274"/>
            <a:ext cx="5929238" cy="5625965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角丸四角形 3"/>
          <p:cNvSpPr/>
          <p:nvPr/>
        </p:nvSpPr>
        <p:spPr>
          <a:xfrm>
            <a:off x="6205608" y="866274"/>
            <a:ext cx="5836450" cy="2984161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11910" y="863300"/>
            <a:ext cx="2718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/>
              <a:t>■</a:t>
            </a:r>
            <a:r>
              <a:rPr lang="en-US" altLang="ja-JP" sz="1400" b="1" u="sng"/>
              <a:t>Business Idea</a:t>
            </a:r>
            <a:endParaRPr lang="en-US" altLang="ja-JP" sz="1100" b="1" u="sng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9159" y="1100042"/>
            <a:ext cx="574351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2400" b="1">
                <a:ea typeface="游ゴシック"/>
              </a:rPr>
              <a:t>『</a:t>
            </a:r>
            <a:r>
              <a:rPr lang="en-US" altLang="ja-JP" sz="2400" b="1">
                <a:ea typeface="游ゴシック"/>
              </a:rPr>
              <a:t>The Title</a:t>
            </a:r>
            <a:r>
              <a:rPr lang="ja-JP" altLang="en-US" sz="2400" b="1">
                <a:ea typeface="游ゴシック"/>
              </a:rPr>
              <a:t> </a:t>
            </a:r>
            <a:r>
              <a:rPr lang="en-US" altLang="ja-JP" sz="2400" b="1">
                <a:ea typeface="游ゴシック"/>
              </a:rPr>
              <a:t>of Business Idea</a:t>
            </a:r>
            <a:r>
              <a:rPr kumimoji="1" lang="en-US" altLang="ja-JP" sz="2400" b="1">
                <a:ea typeface="游ゴシック"/>
              </a:rPr>
              <a:t>』</a:t>
            </a:r>
            <a:endParaRPr kumimoji="1" lang="ja-JP" altLang="en-US" sz="2400" b="1">
              <a:ea typeface="游ゴシック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394981" y="5122999"/>
            <a:ext cx="5558587" cy="324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>
                <a:solidFill>
                  <a:schemeClr val="tx1"/>
                </a:solidFill>
              </a:rPr>
              <a:t>x</a:t>
            </a:r>
            <a:r>
              <a:rPr kumimoji="1" lang="en-US" altLang="ja-JP" sz="110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359269" y="2775992"/>
            <a:ext cx="5609047" cy="324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ja-JP" altLang="en-US" sz="11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01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8224&quot;&gt;&lt;version val=&quot;3557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PPTテンプレート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335"/>
      </a:accent1>
      <a:accent2>
        <a:srgbClr val="0588FE"/>
      </a:accent2>
      <a:accent3>
        <a:srgbClr val="FEA800"/>
      </a:accent3>
      <a:accent4>
        <a:srgbClr val="FFEF00"/>
      </a:accent4>
      <a:accent5>
        <a:srgbClr val="00D7FF"/>
      </a:accent5>
      <a:accent6>
        <a:srgbClr val="FE386E"/>
      </a:accent6>
      <a:hlink>
        <a:srgbClr val="0070E9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460f3b-c5bc-4e79-8ef0-c103c7c78c0f" xsi:nil="true"/>
    <lcf76f155ced4ddcb4097134ff3c332f xmlns="7b7b4772-db12-4637-b123-cf59eff2c64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AAC9D7B32BBD4F889ACAA2ECBF6C08" ma:contentTypeVersion="11" ma:contentTypeDescription="新しいドキュメントを作成します。" ma:contentTypeScope="" ma:versionID="59bae18ba4928a499883545cc69ec98c">
  <xsd:schema xmlns:xsd="http://www.w3.org/2001/XMLSchema" xmlns:xs="http://www.w3.org/2001/XMLSchema" xmlns:p="http://schemas.microsoft.com/office/2006/metadata/properties" xmlns:ns2="7b7b4772-db12-4637-b123-cf59eff2c645" xmlns:ns3="85460f3b-c5bc-4e79-8ef0-c103c7c78c0f" targetNamespace="http://schemas.microsoft.com/office/2006/metadata/properties" ma:root="true" ma:fieldsID="eb40be15b87048a05043575bbb59299e" ns2:_="" ns3:_="">
    <xsd:import namespace="7b7b4772-db12-4637-b123-cf59eff2c645"/>
    <xsd:import namespace="85460f3b-c5bc-4e79-8ef0-c103c7c78c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7b4772-db12-4637-b123-cf59eff2c6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32b1e78d-7ee1-444c-bd45-f63634bf9e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460f3b-c5bc-4e79-8ef0-c103c7c78c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7863281-4310-4173-aec3-dab539f81a98}" ma:internalName="TaxCatchAll" ma:showField="CatchAllData" ma:web="85460f3b-c5bc-4e79-8ef0-c103c7c78c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317925-02EF-48F0-8E57-1E068EBFCE2C}">
  <ds:schemaRefs>
    <ds:schemaRef ds:uri="266223e7-1b3d-4f8d-8f32-8a059fcfbbcd"/>
    <ds:schemaRef ds:uri="f28ff907-6235-4453-b865-e6d45a0b5ba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A88AAA9-D920-4B6D-80B8-F9A8D97E88B5}"/>
</file>

<file path=customXml/itemProps3.xml><?xml version="1.0" encoding="utf-8"?>
<ds:datastoreItem xmlns:ds="http://schemas.openxmlformats.org/officeDocument/2006/customXml" ds:itemID="{68E12655-016C-46DB-863C-487977316D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MS PGothic</vt:lpstr>
      <vt:lpstr>Meiryo</vt:lpstr>
      <vt:lpstr>Meiryo</vt:lpstr>
      <vt:lpstr>游ゴシック</vt:lpstr>
      <vt:lpstr>游ゴシック</vt:lpstr>
      <vt:lpstr>游ゴシック Light</vt:lpstr>
      <vt:lpstr>Arial</vt:lpstr>
      <vt:lpstr>Office テーマ</vt:lpstr>
      <vt:lpstr>think-cellスライド</vt:lpstr>
      <vt:lpstr>Application Form（Open Category）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Mitsuhiro Hamano</dc:creator>
  <cp:lastModifiedBy>岡村 知也</cp:lastModifiedBy>
  <cp:revision>2</cp:revision>
  <cp:lastPrinted>2024-10-07T03:04:31Z</cp:lastPrinted>
  <dcterms:created xsi:type="dcterms:W3CDTF">2023-10-24T08:20:18Z</dcterms:created>
  <dcterms:modified xsi:type="dcterms:W3CDTF">2025-05-29T23:38:34Z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0x01010055AAC9D7B32BBD4F889ACAA2ECBF6C08</vt:lpwstr>
  </property>
</Properties>
</file>