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08" r:id="rId5"/>
  </p:sldIdLst>
  <p:sldSz cx="12192000" cy="6858000"/>
  <p:notesSz cx="6735763" cy="9866313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wa KANAI" initials="MK" lastIdx="1" clrIdx="0">
    <p:extLst>
      <p:ext uri="{19B8F6BF-5375-455C-9EA6-DF929625EA0E}">
        <p15:presenceInfo xmlns:p15="http://schemas.microsoft.com/office/powerpoint/2012/main" userId="S-1-5-21-3750469678-2469261091-2607287669-4325" providerId="AD"/>
      </p:ext>
    </p:extLst>
  </p:cmAuthor>
  <p:cmAuthor id="2" name="百田 顕児" initials="百田" lastIdx="1" clrIdx="1">
    <p:extLst>
      <p:ext uri="{19B8F6BF-5375-455C-9EA6-DF929625EA0E}">
        <p15:presenceInfo xmlns:p15="http://schemas.microsoft.com/office/powerpoint/2012/main" userId="S-1-12-1-8545426-1210261987-986032771-29456552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66FF"/>
    <a:srgbClr val="9999FF"/>
    <a:srgbClr val="FFB685"/>
    <a:srgbClr val="FFC489"/>
    <a:srgbClr val="FFCC99"/>
    <a:srgbClr val="FF3670"/>
    <a:srgbClr val="FF3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9F6E4D-3670-4724-B39F-FC358EBCA323}" v="1" dt="2024-02-12T23:58:37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25" autoAdjust="0"/>
    <p:restoredTop sz="97124" autoAdjust="0"/>
  </p:normalViewPr>
  <p:slideViewPr>
    <p:cSldViewPr snapToGrid="0">
      <p:cViewPr varScale="1">
        <p:scale>
          <a:sx n="40" d="100"/>
          <a:sy n="40" d="100"/>
        </p:scale>
        <p:origin x="972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2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80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27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濱野　充宏" clId="Web-{E59F6E4D-3670-4724-B39F-FC358EBCA323}"/>
    <pc:docChg chg="modSld">
      <pc:chgData name="濱野　充宏" userId="" providerId="" clId="Web-{E59F6E4D-3670-4724-B39F-FC358EBCA323}" dt="2024-02-12T23:58:37.371" v="0"/>
      <pc:docMkLst>
        <pc:docMk/>
      </pc:docMkLst>
      <pc:sldChg chg="delSp">
        <pc:chgData name="濱野　充宏" userId="" providerId="" clId="Web-{E59F6E4D-3670-4724-B39F-FC358EBCA323}" dt="2024-02-12T23:58:37.371" v="0"/>
        <pc:sldMkLst>
          <pc:docMk/>
          <pc:sldMk cId="3631818108" sldId="834"/>
        </pc:sldMkLst>
        <pc:picChg chg="del">
          <ac:chgData name="濱野　充宏" userId="" providerId="" clId="Web-{E59F6E4D-3670-4724-B39F-FC358EBCA323}" dt="2024-02-12T23:58:37.371" v="0"/>
          <ac:picMkLst>
            <pc:docMk/>
            <pc:sldMk cId="3631818108" sldId="834"/>
            <ac:picMk id="430084" creationId="{1C567318-D393-749E-0879-261464D1240C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92BFA-8DCD-D64F-AD6B-066BE56AB471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0B303-A4A3-B04C-8A18-D4DF7DA96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90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82CEC3B0-9ECA-E8AC-8481-51FC803D5F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3422666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2CEC3B0-9ECA-E8AC-8481-51FC803D5F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テキスト プレースホルダー 12">
            <a:extLst>
              <a:ext uri="{FF2B5EF4-FFF2-40B4-BE49-F238E27FC236}">
                <a16:creationId xmlns:a16="http://schemas.microsoft.com/office/drawing/2014/main" id="{9A4A6FC3-853C-7262-C246-DE88BBFBC9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43354" y="4028792"/>
            <a:ext cx="10105292" cy="1317758"/>
          </a:xfrm>
        </p:spPr>
        <p:txBody>
          <a:bodyPr anchor="t">
            <a:no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" name="テキスト プレースホルダー 12">
            <a:extLst>
              <a:ext uri="{FF2B5EF4-FFF2-40B4-BE49-F238E27FC236}">
                <a16:creationId xmlns:a16="http://schemas.microsoft.com/office/drawing/2014/main" id="{8D36882E-55A7-0845-1514-2620007BB1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8640" y="997527"/>
            <a:ext cx="11094720" cy="264398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6000" b="1"/>
            </a:lvl1pPr>
          </a:lstStyle>
          <a:p>
            <a:pPr lvl="0"/>
            <a:endParaRPr kumimoji="1" lang="ja-JP" altLang="en-US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112C7B8-D0D1-BC70-4A4C-B6455345FFF9}"/>
              </a:ext>
            </a:extLst>
          </p:cNvPr>
          <p:cNvCxnSpPr>
            <a:cxnSpLocks/>
          </p:cNvCxnSpPr>
          <p:nvPr userDrawn="1"/>
        </p:nvCxnSpPr>
        <p:spPr>
          <a:xfrm>
            <a:off x="997793" y="3695971"/>
            <a:ext cx="101843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>
            <a:extLst>
              <a:ext uri="{FF2B5EF4-FFF2-40B4-BE49-F238E27FC236}">
                <a16:creationId xmlns:a16="http://schemas.microsoft.com/office/drawing/2014/main" id="{983D0958-32DB-560A-A416-B71D622AF5E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42334" y="327371"/>
            <a:ext cx="1649428" cy="35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92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アスピレーション&amp;行動指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61532191-7C81-CB0F-CDD9-47584AEA066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0635428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1532191-7C81-CB0F-CDD9-47584AEA06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図 13">
            <a:extLst>
              <a:ext uri="{FF2B5EF4-FFF2-40B4-BE49-F238E27FC236}">
                <a16:creationId xmlns:a16="http://schemas.microsoft.com/office/drawing/2014/main" id="{7105A640-297E-E2C3-0E4E-BA8ACDD7EA8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8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5CFEE79E-77B3-3DF4-8BF0-BB347BDDF34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599257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6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CFEE79E-77B3-3DF4-8BF0-BB347BDDF3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" name="図 22">
            <a:extLst>
              <a:ext uri="{FF2B5EF4-FFF2-40B4-BE49-F238E27FC236}">
                <a16:creationId xmlns:a16="http://schemas.microsoft.com/office/drawing/2014/main" id="{932C37B6-47F8-199D-32F4-9BE0AC23381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3CF975-ECEC-2247-FC41-30E5CAFA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8398"/>
            <a:ext cx="2743200" cy="302821"/>
          </a:xfrm>
        </p:spPr>
        <p:txBody>
          <a:bodyPr/>
          <a:lstStyle/>
          <a:p>
            <a:fld id="{438E1DEF-3611-9F46-807B-685101301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AB073500-E457-3CB8-477F-34A28EFAE5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26757" y="1900052"/>
            <a:ext cx="9940953" cy="4301050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400"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indent="-457200">
              <a:buFont typeface="+mj-ea"/>
              <a:buAutoNum type="circleNumDbPlain"/>
              <a:defRPr sz="2000" b="1" i="0">
                <a:latin typeface="Yu Gothic" panose="020B0400000000000000" pitchFamily="34" charset="-128"/>
                <a:ea typeface="Yu Gothic" panose="020B0400000000000000" pitchFamily="34" charset="-128"/>
              </a:defRPr>
            </a:lvl2pPr>
            <a:lvl3pPr marL="1257300" indent="-342900">
              <a:buFont typeface="+mj-lt"/>
              <a:buAutoNum type="alphaUcParenR"/>
              <a:defRPr sz="1800" b="1" i="0">
                <a:latin typeface="Yu Gothic" panose="020B0400000000000000" pitchFamily="34" charset="-128"/>
                <a:ea typeface="Yu Gothic" panose="020B0400000000000000" pitchFamily="34" charset="-128"/>
              </a:defRPr>
            </a:lvl3pPr>
            <a:lvl4pPr marL="1714500" indent="-342900">
              <a:buFont typeface="+mj-lt"/>
              <a:buAutoNum type="alphaLcPeriod"/>
              <a:defRPr sz="1600" b="1" i="0">
                <a:latin typeface="Yu Gothic" panose="020B0400000000000000" pitchFamily="34" charset="-128"/>
                <a:ea typeface="Yu Gothic" panose="020B0400000000000000" pitchFamily="34" charset="-128"/>
              </a:defRPr>
            </a:lvl4pPr>
            <a:lvl5pPr>
              <a:defRPr sz="1600" b="1" i="0">
                <a:latin typeface="Yu Gothic" panose="020B0400000000000000" pitchFamily="34" charset="-128"/>
                <a:ea typeface="Yu Gothic" panose="020B0400000000000000" pitchFamily="34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A30BE08-F407-534B-2CFB-E5A69CE5BAE3}"/>
              </a:ext>
            </a:extLst>
          </p:cNvPr>
          <p:cNvCxnSpPr>
            <a:cxnSpLocks/>
          </p:cNvCxnSpPr>
          <p:nvPr userDrawn="1"/>
        </p:nvCxnSpPr>
        <p:spPr>
          <a:xfrm>
            <a:off x="1121605" y="1772169"/>
            <a:ext cx="99512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プレースホルダー 20">
            <a:extLst>
              <a:ext uri="{FF2B5EF4-FFF2-40B4-BE49-F238E27FC236}">
                <a16:creationId xmlns:a16="http://schemas.microsoft.com/office/drawing/2014/main" id="{3EB8DA82-F4A4-FF4B-4500-7628D0B3C8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3791" y="1149350"/>
            <a:ext cx="10008066" cy="620713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</a:lstStyle>
          <a:p>
            <a:pPr lvl="0"/>
            <a:r>
              <a:rPr kumimoji="1" lang="ja-JP" altLang="en-US"/>
              <a:t>テキストを入力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C608D2-3A99-7416-4B9D-AFDB3471F509}"/>
              </a:ext>
            </a:extLst>
          </p:cNvPr>
          <p:cNvSpPr txBox="1"/>
          <p:nvPr userDrawn="1"/>
        </p:nvSpPr>
        <p:spPr>
          <a:xfrm>
            <a:off x="11227426" y="6573442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/>
              <a:pPr algn="r"/>
              <a:t>‹#›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38605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82CEC3B0-9ECA-E8AC-8481-51FC803D5F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649823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0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2CEC3B0-9ECA-E8AC-8481-51FC803D5F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図 20">
            <a:extLst>
              <a:ext uri="{FF2B5EF4-FFF2-40B4-BE49-F238E27FC236}">
                <a16:creationId xmlns:a16="http://schemas.microsoft.com/office/drawing/2014/main" id="{F603AD27-EBD9-FC37-F3E3-6E9986F782B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32D8F8-24A7-99FF-704A-E36F0C41D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7213"/>
            <a:ext cx="2743200" cy="302821"/>
          </a:xfrm>
        </p:spPr>
        <p:txBody>
          <a:bodyPr/>
          <a:lstStyle/>
          <a:p>
            <a:fld id="{9514CC61-35BD-254E-A3BD-899B3B3F7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5" name="テキスト プレースホルダー 12">
            <a:extLst>
              <a:ext uri="{FF2B5EF4-FFF2-40B4-BE49-F238E27FC236}">
                <a16:creationId xmlns:a16="http://schemas.microsoft.com/office/drawing/2014/main" id="{AF17EA12-F5AA-7F29-C35B-079331D255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27100" y="2255817"/>
            <a:ext cx="10337800" cy="1281874"/>
          </a:xfr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5400" b="1"/>
            </a:lvl1pPr>
          </a:lstStyle>
          <a:p>
            <a:pPr lvl="0"/>
            <a:endParaRPr kumimoji="1" lang="en-US" altLang="ja-JP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1C8CAC-2717-E065-2FF5-9CBD3BB9D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600" y="3882737"/>
            <a:ext cx="9956800" cy="138857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DBD267B-94B8-BB27-D008-F5DACE754412}"/>
              </a:ext>
            </a:extLst>
          </p:cNvPr>
          <p:cNvCxnSpPr>
            <a:cxnSpLocks/>
          </p:cNvCxnSpPr>
          <p:nvPr userDrawn="1"/>
        </p:nvCxnSpPr>
        <p:spPr>
          <a:xfrm>
            <a:off x="1028700" y="3671725"/>
            <a:ext cx="1013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B7730DD-C767-EC8C-5B87-92FDDCE9BF22}"/>
              </a:ext>
            </a:extLst>
          </p:cNvPr>
          <p:cNvSpPr txBox="1"/>
          <p:nvPr userDrawn="1"/>
        </p:nvSpPr>
        <p:spPr>
          <a:xfrm>
            <a:off x="11227426" y="6583274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/>
              <a:pPr algn="r"/>
              <a:t>‹#›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246129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C67C1ABC-DCB5-F535-B67A-63597E108AF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21951C20-192E-A73C-21EC-1D6E3522A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291" y="257550"/>
            <a:ext cx="10723418" cy="539336"/>
          </a:xfrm>
        </p:spPr>
        <p:txBody>
          <a:bodyPr vert="horz">
            <a:noAutofit/>
          </a:bodyPr>
          <a:lstStyle>
            <a:lvl1pPr>
              <a:defRPr sz="3200"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15E017-9CE9-3D71-3BEB-1A12E2416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154"/>
            <a:ext cx="10515600" cy="512780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DDFD72-1458-4D44-E7E0-C0394216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7213"/>
            <a:ext cx="2743200" cy="3028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E1DEF-3611-9F46-807B-685101301AA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D4A8933-C198-4A82-8269-F767FE8B43CF}"/>
              </a:ext>
            </a:extLst>
          </p:cNvPr>
          <p:cNvCxnSpPr>
            <a:cxnSpLocks/>
          </p:cNvCxnSpPr>
          <p:nvPr userDrawn="1"/>
        </p:nvCxnSpPr>
        <p:spPr>
          <a:xfrm>
            <a:off x="696000" y="778001"/>
            <a:ext cx="1080000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BAAA3133-29CB-1C39-A8DA-3090EC0614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0378175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4" name="think-cellスライド" r:id="rId5" imgW="7772400" imgH="10058400" progId="TCLayout.ActiveDocument.1">
                  <p:embed/>
                </p:oleObj>
              </mc:Choice>
              <mc:Fallback>
                <p:oleObj name="think-cellスライド" r:id="rId5" imgW="7772400" imgH="100584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AAA3133-29CB-1C39-A8DA-3090EC0614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9DE730-A007-BA32-1A00-8E774A5D5D7D}"/>
              </a:ext>
            </a:extLst>
          </p:cNvPr>
          <p:cNvSpPr txBox="1"/>
          <p:nvPr userDrawn="1"/>
        </p:nvSpPr>
        <p:spPr>
          <a:xfrm>
            <a:off x="11227426" y="6572257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>
                <a:solidFill>
                  <a:schemeClr val="bg1"/>
                </a:solidFill>
              </a:rPr>
              <a:pPr algn="r"/>
              <a:t>‹#›</a:t>
            </a:fld>
            <a:endParaRPr kumimoji="1" lang="ja-JP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4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4A81D426-DF47-492E-4BAC-1676ED3E92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5494417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8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A81D426-DF47-492E-4BAC-1676ED3E92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A3B6F5-39EA-6FCA-0511-0E7372B34ED0}"/>
              </a:ext>
            </a:extLst>
          </p:cNvPr>
          <p:cNvSpPr txBox="1"/>
          <p:nvPr userDrawn="1"/>
        </p:nvSpPr>
        <p:spPr>
          <a:xfrm>
            <a:off x="9282545" y="6600349"/>
            <a:ext cx="29094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00" b="0" dirty="0">
                <a:solidFill>
                  <a:schemeClr val="bg1"/>
                </a:solidFill>
              </a:rPr>
              <a:t>Gakken</a:t>
            </a:r>
            <a:endParaRPr kumimoji="1" lang="ja-JP" altLang="en-US" sz="1000" b="0">
              <a:solidFill>
                <a:schemeClr val="bg1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C52A6DC-96CC-0456-E0B2-677DBAD6AFA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536737" y="2918991"/>
            <a:ext cx="3118526" cy="102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21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15A8A8-70CA-5B02-5B0A-0E1D76E0B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8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C28EF9D-12C2-38BF-B361-A184D9AA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50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B5-B0B8-E7D4-321A-E350D4D6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1DEF-3611-9F46-807B-685101301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57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802" y="53625"/>
            <a:ext cx="10913197" cy="641398"/>
          </a:xfrm>
        </p:spPr>
        <p:txBody>
          <a:bodyPr anchor="b" anchorCtr="0"/>
          <a:lstStyle>
            <a:lvl1pPr>
              <a:defRPr sz="280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cxnSp>
        <p:nvCxnSpPr>
          <p:cNvPr id="16" name="直線コネクタ 15"/>
          <p:cNvCxnSpPr/>
          <p:nvPr userDrawn="1"/>
        </p:nvCxnSpPr>
        <p:spPr>
          <a:xfrm>
            <a:off x="582802" y="773705"/>
            <a:ext cx="11026397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Box 13"/>
          <p:cNvSpPr txBox="1">
            <a:spLocks noChangeArrowheads="1"/>
          </p:cNvSpPr>
          <p:nvPr userDrawn="1"/>
        </p:nvSpPr>
        <p:spPr bwMode="auto">
          <a:xfrm>
            <a:off x="7956207" y="6513000"/>
            <a:ext cx="3149600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メイリオ"/>
                <a:cs typeface="+mn-cs"/>
              </a:rPr>
              <a:t>©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Gakken</a:t>
            </a:r>
          </a:p>
        </p:txBody>
      </p:sp>
      <p:cxnSp>
        <p:nvCxnSpPr>
          <p:cNvPr id="14" name="直線コネクタ 13"/>
          <p:cNvCxnSpPr/>
          <p:nvPr userDrawn="1"/>
        </p:nvCxnSpPr>
        <p:spPr>
          <a:xfrm>
            <a:off x="582804" y="6354325"/>
            <a:ext cx="11026397" cy="1588"/>
          </a:xfrm>
          <a:prstGeom prst="line">
            <a:avLst/>
          </a:prstGeom>
          <a:ln w="12700"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図 14" descr="gakken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72706" y="6443548"/>
            <a:ext cx="977789" cy="21768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 userDrawn="1"/>
        </p:nvSpPr>
        <p:spPr>
          <a:xfrm>
            <a:off x="11495999" y="6454006"/>
            <a:ext cx="696001" cy="207225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2EA146-AC33-4D4C-BECA-41104911C27E}" type="slidenum">
              <a:rPr kumimoji="0" lang="en-US" altLang="ja-JP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S PGothic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MS P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04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801" y="228600"/>
            <a:ext cx="10936083" cy="641398"/>
          </a:xfrm>
          <a:prstGeom prst="rect">
            <a:avLst/>
          </a:prstGeom>
        </p:spPr>
        <p:txBody>
          <a:bodyPr anchor="b" anchorCtr="0"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2800" y="1054272"/>
            <a:ext cx="10936083" cy="10298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 marL="9144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 marL="13716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 marL="18288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endParaRPr lang="ja-JP" altLang="en-US" dirty="0"/>
          </a:p>
        </p:txBody>
      </p:sp>
      <p:pic>
        <p:nvPicPr>
          <p:cNvPr id="11" name="図 10" descr="gakk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800" y="6540186"/>
            <a:ext cx="1078029" cy="179998"/>
          </a:xfrm>
          <a:prstGeom prst="rect">
            <a:avLst/>
          </a:prstGeom>
        </p:spPr>
      </p:pic>
      <p:cxnSp>
        <p:nvCxnSpPr>
          <p:cNvPr id="16" name="直線コネクタ 15"/>
          <p:cNvCxnSpPr/>
          <p:nvPr userDrawn="1"/>
        </p:nvCxnSpPr>
        <p:spPr>
          <a:xfrm>
            <a:off x="582802" y="944610"/>
            <a:ext cx="11026397" cy="1588"/>
          </a:xfrm>
          <a:prstGeom prst="line">
            <a:avLst/>
          </a:prstGeom>
          <a:ln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582802" y="6354325"/>
            <a:ext cx="11026397" cy="1588"/>
          </a:xfrm>
          <a:prstGeom prst="line">
            <a:avLst/>
          </a:prstGeom>
          <a:ln w="12700"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926A0C72-54BF-8A4F-8126-49C0DF575A07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3120972" y="5803729"/>
            <a:ext cx="8534400" cy="525915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None/>
              <a:defRPr sz="11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14" name="スライド番号プレースホルダー 1">
            <a:extLst>
              <a:ext uri="{FF2B5EF4-FFF2-40B4-BE49-F238E27FC236}">
                <a16:creationId xmlns:a16="http://schemas.microsoft.com/office/drawing/2014/main" id="{E109AE45-8A33-434F-AB1E-3DF6C2BF8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5520" y="6540186"/>
            <a:ext cx="8832981" cy="287998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Page</a:t>
            </a:r>
            <a:fld id="{351D1D28-91AB-4106-A3D5-EA47BE4E1DAF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430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D6F5467A-0022-DD28-3C58-4094F6379E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80158591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" name="think-cellスライド" r:id="rId13" imgW="7772400" imgH="10058400" progId="TCLayout.ActiveDocument.1">
                  <p:embed/>
                </p:oleObj>
              </mc:Choice>
              <mc:Fallback>
                <p:oleObj name="think-cellスライド" r:id="rId13" imgW="7772400" imgH="100584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6F5467A-0022-DD28-3C58-4094F6379E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52B9E23-0E43-538C-6C20-2609533D5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22" y="365125"/>
            <a:ext cx="111649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0B7E3B-B6FE-E031-46C2-4E1C6CA1D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522" y="1825625"/>
            <a:ext cx="111649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107B6C-3700-4219-69A5-9CFC1D671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5089" y="6555179"/>
            <a:ext cx="2743200" cy="3028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438E1DEF-3611-9F46-807B-685101301AA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128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66" r:id="rId4"/>
    <p:sldLayoutId id="2147483650" r:id="rId5"/>
    <p:sldLayoutId id="2147483675" r:id="rId6"/>
    <p:sldLayoutId id="2147483655" r:id="rId7"/>
    <p:sldLayoutId id="2147483676" r:id="rId8"/>
    <p:sldLayoutId id="2147483677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216709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564" name="think-cellスライド" r:id="rId4" imgW="639" imgH="639" progId="TCLayout.ActiveDocument.1">
                  <p:embed/>
                </p:oleObj>
              </mc:Choice>
              <mc:Fallback>
                <p:oleObj name="think-cellスライド" r:id="rId4" imgW="639" imgH="639" progId="TCLayout.ActiveDocument.1">
                  <p:embed/>
                  <p:pic>
                    <p:nvPicPr>
                      <p:cNvPr id="2" name="think-cell data - do not delete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角丸四角形 3"/>
          <p:cNvSpPr/>
          <p:nvPr/>
        </p:nvSpPr>
        <p:spPr>
          <a:xfrm>
            <a:off x="170882" y="866274"/>
            <a:ext cx="5929238" cy="5625965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3"/>
          <p:cNvSpPr/>
          <p:nvPr/>
        </p:nvSpPr>
        <p:spPr>
          <a:xfrm>
            <a:off x="6205608" y="866274"/>
            <a:ext cx="5836450" cy="3227829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角丸四角形 3"/>
          <p:cNvSpPr/>
          <p:nvPr/>
        </p:nvSpPr>
        <p:spPr>
          <a:xfrm>
            <a:off x="6205608" y="4155180"/>
            <a:ext cx="5836450" cy="2337060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734291" y="257550"/>
            <a:ext cx="6048249" cy="539336"/>
          </a:xfrm>
        </p:spPr>
        <p:txBody>
          <a:bodyPr vert="horz"/>
          <a:lstStyle/>
          <a:p>
            <a:r>
              <a:rPr lang="en-US" altLang="ja-JP" dirty="0"/>
              <a:t>Application Form</a:t>
            </a:r>
            <a:r>
              <a:rPr lang="ja-JP" altLang="en-US" dirty="0" smtClean="0"/>
              <a:t>（</a:t>
            </a:r>
            <a:r>
              <a:rPr lang="en-US" altLang="ja-JP" dirty="0" smtClean="0"/>
              <a:t>Internal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311910" y="944414"/>
            <a:ext cx="2718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u="sng" dirty="0" smtClean="0"/>
              <a:t>■</a:t>
            </a:r>
            <a:r>
              <a:rPr lang="en-US" altLang="ja-JP" sz="1400" b="1" u="sng" dirty="0" smtClean="0"/>
              <a:t>Business Idea</a:t>
            </a:r>
            <a:r>
              <a:rPr lang="ja-JP" altLang="en-US" sz="1400" b="1" u="sng" dirty="0" smtClean="0"/>
              <a:t> </a:t>
            </a:r>
            <a:r>
              <a:rPr lang="en-US" altLang="ja-JP" sz="1400" b="1" u="sng" dirty="0" smtClean="0"/>
              <a:t>Summary</a:t>
            </a:r>
            <a:endParaRPr lang="en-US" altLang="ja-JP" sz="1100" b="1" u="sng" dirty="0"/>
          </a:p>
        </p:txBody>
      </p:sp>
      <p:sp>
        <p:nvSpPr>
          <p:cNvPr id="41" name="正方形/長方形 40"/>
          <p:cNvSpPr/>
          <p:nvPr/>
        </p:nvSpPr>
        <p:spPr>
          <a:xfrm>
            <a:off x="6263405" y="4217787"/>
            <a:ext cx="42784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u="sng" dirty="0" smtClean="0"/>
              <a:t>■</a:t>
            </a:r>
            <a:r>
              <a:rPr lang="en-US" altLang="ja-JP" sz="1400" b="1" u="sng" dirty="0" smtClean="0"/>
              <a:t>Team’s strengths</a:t>
            </a:r>
            <a:endParaRPr lang="en-US" altLang="ja-JP" sz="1400" b="1" u="sng" dirty="0"/>
          </a:p>
        </p:txBody>
      </p:sp>
      <p:sp>
        <p:nvSpPr>
          <p:cNvPr id="29" name="正方形/長方形 28"/>
          <p:cNvSpPr/>
          <p:nvPr/>
        </p:nvSpPr>
        <p:spPr>
          <a:xfrm>
            <a:off x="272846" y="1770179"/>
            <a:ext cx="5626508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bg1"/>
                </a:solidFill>
              </a:rPr>
              <a:t>①</a:t>
            </a:r>
            <a:r>
              <a:rPr lang="en-US" altLang="ja-JP" sz="1200" b="1" dirty="0" smtClean="0">
                <a:solidFill>
                  <a:schemeClr val="bg1"/>
                </a:solidFill>
              </a:rPr>
              <a:t>Business Overview</a:t>
            </a:r>
            <a:endParaRPr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72846" y="3181809"/>
            <a:ext cx="5626508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bg1"/>
                </a:solidFill>
              </a:rPr>
              <a:t>②</a:t>
            </a:r>
            <a:r>
              <a:rPr lang="en-US" altLang="ja-JP" sz="1200" b="1" dirty="0" smtClean="0">
                <a:solidFill>
                  <a:schemeClr val="bg1"/>
                </a:solidFill>
              </a:rPr>
              <a:t>Focused market </a:t>
            </a:r>
            <a:r>
              <a:rPr lang="en-US" altLang="ja-JP" sz="1200" b="1" dirty="0">
                <a:solidFill>
                  <a:schemeClr val="bg1"/>
                </a:solidFill>
              </a:rPr>
              <a:t>potential, customer needs and social issues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6374590" y="945603"/>
            <a:ext cx="5508250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bg1"/>
                </a:solidFill>
              </a:rPr>
              <a:t>④</a:t>
            </a:r>
            <a:r>
              <a:rPr lang="en-US" altLang="ja-JP" sz="1200" b="1" dirty="0">
                <a:solidFill>
                  <a:schemeClr val="bg1"/>
                </a:solidFill>
              </a:rPr>
              <a:t>Monetization </a:t>
            </a:r>
            <a:r>
              <a:rPr lang="en-US" altLang="ja-JP" sz="1200" b="1" dirty="0" smtClean="0">
                <a:solidFill>
                  <a:schemeClr val="bg1"/>
                </a:solidFill>
              </a:rPr>
              <a:t> (How </a:t>
            </a:r>
            <a:r>
              <a:rPr lang="en-US" altLang="ja-JP" sz="1200" b="1" dirty="0">
                <a:solidFill>
                  <a:schemeClr val="bg1"/>
                </a:solidFill>
              </a:rPr>
              <a:t>to make </a:t>
            </a:r>
            <a:r>
              <a:rPr lang="en-US" altLang="ja-JP" sz="1200" b="1" dirty="0" smtClean="0">
                <a:solidFill>
                  <a:schemeClr val="bg1"/>
                </a:solidFill>
              </a:rPr>
              <a:t>money?)</a:t>
            </a:r>
            <a:endParaRPr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72846" y="4566887"/>
            <a:ext cx="5626508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bg1"/>
                </a:solidFill>
              </a:rPr>
              <a:t>③</a:t>
            </a:r>
            <a:r>
              <a:rPr lang="en-US" altLang="ja-JP" sz="1200" b="1" dirty="0">
                <a:solidFill>
                  <a:schemeClr val="bg1"/>
                </a:solidFill>
              </a:rPr>
              <a:t>Target business scale (sales forecast in 10 years and its components)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6374590" y="2695797"/>
            <a:ext cx="5508250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bg1"/>
                </a:solidFill>
              </a:rPr>
              <a:t>⑤</a:t>
            </a:r>
            <a:r>
              <a:rPr lang="en-US" altLang="ja-JP" sz="1200" b="1" dirty="0">
                <a:solidFill>
                  <a:schemeClr val="bg1"/>
                </a:solidFill>
              </a:rPr>
              <a:t>Features and points of </a:t>
            </a:r>
            <a:r>
              <a:rPr lang="en-US" altLang="ja-JP" sz="1200" b="1" dirty="0" smtClean="0">
                <a:solidFill>
                  <a:schemeClr val="bg1"/>
                </a:solidFill>
              </a:rPr>
              <a:t>differentiation (What is special?)</a:t>
            </a:r>
            <a:endParaRPr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9159" y="1232774"/>
            <a:ext cx="5743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『 </a:t>
            </a:r>
            <a:r>
              <a:rPr lang="en-US" altLang="ja-JP" sz="2400" b="1" dirty="0" smtClean="0"/>
              <a:t>The Title</a:t>
            </a:r>
            <a:r>
              <a:rPr lang="ja-JP" altLang="en-US" sz="2400" b="1" dirty="0" smtClean="0"/>
              <a:t> </a:t>
            </a:r>
            <a:r>
              <a:rPr lang="en-US" altLang="ja-JP" sz="2400" b="1" dirty="0"/>
              <a:t>of Business Idea </a:t>
            </a:r>
            <a:r>
              <a:rPr kumimoji="1" lang="en-US" altLang="ja-JP" sz="2400" b="1" dirty="0" smtClean="0"/>
              <a:t>』</a:t>
            </a:r>
            <a:endParaRPr kumimoji="1" lang="ja-JP" altLang="en-US" sz="2400" b="1" dirty="0"/>
          </a:p>
        </p:txBody>
      </p:sp>
      <p:sp>
        <p:nvSpPr>
          <p:cNvPr id="36" name="フローチャート: 処理 35"/>
          <p:cNvSpPr/>
          <p:nvPr/>
        </p:nvSpPr>
        <p:spPr>
          <a:xfrm>
            <a:off x="2593701" y="4881855"/>
            <a:ext cx="3170903" cy="463216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100" b="1" dirty="0" smtClean="0">
                <a:solidFill>
                  <a:schemeClr val="accent1"/>
                </a:solidFill>
              </a:rPr>
              <a:t>Factors 1</a:t>
            </a:r>
          </a:p>
          <a:p>
            <a:r>
              <a:rPr kumimoji="1" lang="en-US" altLang="ja-JP" sz="1100" b="1" dirty="0" smtClean="0">
                <a:solidFill>
                  <a:schemeClr val="accent1"/>
                </a:solidFill>
              </a:rPr>
              <a:t>xx</a:t>
            </a:r>
            <a:endParaRPr kumimoji="1" lang="ja-JP" altLang="en-US" sz="1100" b="1" dirty="0" smtClean="0">
              <a:solidFill>
                <a:schemeClr val="accent1"/>
              </a:solidFill>
            </a:endParaRPr>
          </a:p>
        </p:txBody>
      </p:sp>
      <p:sp>
        <p:nvSpPr>
          <p:cNvPr id="37" name="フローチャート: 処理 36"/>
          <p:cNvSpPr/>
          <p:nvPr/>
        </p:nvSpPr>
        <p:spPr>
          <a:xfrm>
            <a:off x="2593701" y="5400401"/>
            <a:ext cx="3170903" cy="463216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100" b="1" dirty="0" smtClean="0">
                <a:solidFill>
                  <a:schemeClr val="accent1"/>
                </a:solidFill>
              </a:rPr>
              <a:t>Factors 2</a:t>
            </a:r>
            <a:endParaRPr lang="en-US" altLang="ja-JP" sz="1100" b="1" dirty="0">
              <a:solidFill>
                <a:schemeClr val="accent1"/>
              </a:solidFill>
            </a:endParaRPr>
          </a:p>
          <a:p>
            <a:r>
              <a:rPr kumimoji="1" lang="en-US" altLang="ja-JP" sz="1100" b="1" dirty="0" smtClean="0">
                <a:solidFill>
                  <a:schemeClr val="accent1"/>
                </a:solidFill>
              </a:rPr>
              <a:t>xx</a:t>
            </a:r>
            <a:endParaRPr kumimoji="1" lang="ja-JP" altLang="en-US" sz="1100" b="1" dirty="0" smtClean="0">
              <a:solidFill>
                <a:schemeClr val="accent1"/>
              </a:solidFill>
            </a:endParaRPr>
          </a:p>
        </p:txBody>
      </p:sp>
      <p:sp>
        <p:nvSpPr>
          <p:cNvPr id="38" name="フローチャート: 処理 37"/>
          <p:cNvSpPr/>
          <p:nvPr/>
        </p:nvSpPr>
        <p:spPr>
          <a:xfrm>
            <a:off x="2593701" y="5920329"/>
            <a:ext cx="3170903" cy="463216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100" b="1" dirty="0" smtClean="0">
                <a:solidFill>
                  <a:schemeClr val="accent1"/>
                </a:solidFill>
              </a:rPr>
              <a:t>Factors 3</a:t>
            </a:r>
          </a:p>
          <a:p>
            <a:r>
              <a:rPr kumimoji="1" lang="en-US" altLang="ja-JP" sz="1100" b="1" dirty="0" smtClean="0">
                <a:solidFill>
                  <a:schemeClr val="accent1"/>
                </a:solidFill>
              </a:rPr>
              <a:t>xx</a:t>
            </a:r>
            <a:endParaRPr kumimoji="1" lang="ja-JP" altLang="en-US" sz="1100" b="1" dirty="0" smtClean="0">
              <a:solidFill>
                <a:schemeClr val="accent1"/>
              </a:solidFill>
            </a:endParaRPr>
          </a:p>
        </p:txBody>
      </p:sp>
      <p:cxnSp>
        <p:nvCxnSpPr>
          <p:cNvPr id="39" name="カギ線コネクタ 38"/>
          <p:cNvCxnSpPr>
            <a:endCxn id="36" idx="1"/>
          </p:cNvCxnSpPr>
          <p:nvPr/>
        </p:nvCxnSpPr>
        <p:spPr>
          <a:xfrm flipV="1">
            <a:off x="1985694" y="5113463"/>
            <a:ext cx="608007" cy="520496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カギ線コネクタ 44"/>
          <p:cNvCxnSpPr>
            <a:endCxn id="38" idx="1"/>
          </p:cNvCxnSpPr>
          <p:nvPr/>
        </p:nvCxnSpPr>
        <p:spPr>
          <a:xfrm>
            <a:off x="1985694" y="5633959"/>
            <a:ext cx="608007" cy="517978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カギ線コネクタ 45"/>
          <p:cNvCxnSpPr>
            <a:endCxn id="37" idx="1"/>
          </p:cNvCxnSpPr>
          <p:nvPr/>
        </p:nvCxnSpPr>
        <p:spPr>
          <a:xfrm>
            <a:off x="1985694" y="5632009"/>
            <a:ext cx="608007" cy="12700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楕円 46"/>
          <p:cNvSpPr/>
          <p:nvPr/>
        </p:nvSpPr>
        <p:spPr>
          <a:xfrm>
            <a:off x="479546" y="5098366"/>
            <a:ext cx="1484026" cy="10662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In 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10years (FY2036)…</a:t>
            </a:r>
            <a:br>
              <a:rPr kumimoji="1" lang="en-US" altLang="ja-JP" sz="1400" b="1" dirty="0" smtClean="0">
                <a:solidFill>
                  <a:schemeClr val="tx1"/>
                </a:solidFill>
              </a:rPr>
            </a:br>
            <a:r>
              <a:rPr kumimoji="1" lang="en-US" altLang="ja-JP" sz="2800" b="1" dirty="0" smtClean="0">
                <a:solidFill>
                  <a:schemeClr val="tx1"/>
                </a:solidFill>
              </a:rPr>
              <a:t>$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ｘｘ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M!!</a:t>
            </a:r>
            <a:endParaRPr kumimoji="1" lang="ja-JP" alt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395817" y="5979912"/>
            <a:ext cx="514833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/>
              <a:t>Appendix can be attached within 5 pages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352359" y="3431067"/>
            <a:ext cx="5609047" cy="1081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 smtClean="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ja-JP" altLang="en-US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87037" y="2026269"/>
            <a:ext cx="5609047" cy="1081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 smtClean="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ja-JP" altLang="en-US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6316275" y="1134235"/>
            <a:ext cx="5609047" cy="1081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 smtClean="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ja-JP" altLang="en-US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374590" y="2868776"/>
            <a:ext cx="5609047" cy="1081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 smtClean="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ja-JP" altLang="en-US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324191" y="4427048"/>
            <a:ext cx="5609047" cy="1081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100" dirty="0" smtClean="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100" dirty="0">
                <a:solidFill>
                  <a:schemeClr val="tx1"/>
                </a:solidFill>
              </a:rPr>
              <a:t>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ja-JP" altLang="en-US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486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8224&quot;&gt;&lt;version val=&quot;3557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d.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1&quot;/&gt;&lt;m_eweekdayFirstOfWorkweek val=&quot;2&quot;/&gt;&lt;m_eweekdayFirstOfWeekend val=&quot;7&quot;/&gt;&lt;/CPresentation&gt;&lt;/roo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PPTテンプレート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335"/>
      </a:accent1>
      <a:accent2>
        <a:srgbClr val="0588FE"/>
      </a:accent2>
      <a:accent3>
        <a:srgbClr val="FEA800"/>
      </a:accent3>
      <a:accent4>
        <a:srgbClr val="FFEF00"/>
      </a:accent4>
      <a:accent5>
        <a:srgbClr val="00D7FF"/>
      </a:accent5>
      <a:accent6>
        <a:srgbClr val="FE386E"/>
      </a:accent6>
      <a:hlink>
        <a:srgbClr val="0070E9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AAC9D7B32BBD4F889ACAA2ECBF6C08" ma:contentTypeVersion="11" ma:contentTypeDescription="新しいドキュメントを作成します。" ma:contentTypeScope="" ma:versionID="59bae18ba4928a499883545cc69ec98c">
  <xsd:schema xmlns:xsd="http://www.w3.org/2001/XMLSchema" xmlns:xs="http://www.w3.org/2001/XMLSchema" xmlns:p="http://schemas.microsoft.com/office/2006/metadata/properties" xmlns:ns2="7b7b4772-db12-4637-b123-cf59eff2c645" xmlns:ns3="85460f3b-c5bc-4e79-8ef0-c103c7c78c0f" targetNamespace="http://schemas.microsoft.com/office/2006/metadata/properties" ma:root="true" ma:fieldsID="eb40be15b87048a05043575bbb59299e" ns2:_="" ns3:_="">
    <xsd:import namespace="7b7b4772-db12-4637-b123-cf59eff2c645"/>
    <xsd:import namespace="85460f3b-c5bc-4e79-8ef0-c103c7c78c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7b4772-db12-4637-b123-cf59eff2c6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32b1e78d-7ee1-444c-bd45-f63634bf9e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460f3b-c5bc-4e79-8ef0-c103c7c78c0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7863281-4310-4173-aec3-dab539f81a98}" ma:internalName="TaxCatchAll" ma:showField="CatchAllData" ma:web="85460f3b-c5bc-4e79-8ef0-c103c7c78c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460f3b-c5bc-4e79-8ef0-c103c7c78c0f" xsi:nil="true"/>
    <lcf76f155ced4ddcb4097134ff3c332f xmlns="7b7b4772-db12-4637-b123-cf59eff2c64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C399E5-C415-416D-A12C-2FF7FBCE68EE}"/>
</file>

<file path=customXml/itemProps2.xml><?xml version="1.0" encoding="utf-8"?>
<ds:datastoreItem xmlns:ds="http://schemas.openxmlformats.org/officeDocument/2006/customXml" ds:itemID="{7C317925-02EF-48F0-8E57-1E068EBFCE2C}">
  <ds:schemaRefs>
    <ds:schemaRef ds:uri="http://schemas.microsoft.com/office/2006/metadata/properties"/>
    <ds:schemaRef ds:uri="f28ff907-6235-4453-b865-e6d45a0b5bad"/>
    <ds:schemaRef ds:uri="http://purl.org/dc/terms/"/>
    <ds:schemaRef ds:uri="http://schemas.openxmlformats.org/package/2006/metadata/core-properties"/>
    <ds:schemaRef ds:uri="266223e7-1b3d-4f8d-8f32-8a059fcfbbcd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E12655-016C-46DB-863C-487977316D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168050</TotalTime>
  <Words>96</Words>
  <Application>Microsoft Office PowerPoint</Application>
  <PresentationFormat>ワイド画面</PresentationFormat>
  <Paragraphs>27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MS PGothic</vt:lpstr>
      <vt:lpstr>Meiryo</vt:lpstr>
      <vt:lpstr>Meiryo</vt:lpstr>
      <vt:lpstr>游ゴシック</vt:lpstr>
      <vt:lpstr>游ゴシック</vt:lpstr>
      <vt:lpstr>游ゴシック Light</vt:lpstr>
      <vt:lpstr>Arial</vt:lpstr>
      <vt:lpstr>Office テーマ</vt:lpstr>
      <vt:lpstr>think-cellスライド</vt:lpstr>
      <vt:lpstr>Application Form（Internal）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Mitsuhiro Hamano</dc:creator>
  <cp:lastModifiedBy>岡村 知也</cp:lastModifiedBy>
  <cp:revision>1785</cp:revision>
  <cp:lastPrinted>2024-10-07T03:04:31Z</cp:lastPrinted>
  <dcterms:created xsi:type="dcterms:W3CDTF">2023-10-24T08:20:18Z</dcterms:created>
  <dcterms:modified xsi:type="dcterms:W3CDTF">2025-05-29T23:37:37Z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0x01010055AAC9D7B32BBD4F889ACAA2ECBF6C08</vt:lpwstr>
  </property>
</Properties>
</file>